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3" r:id="rId1"/>
  </p:sldMasterIdLst>
  <p:notesMasterIdLst>
    <p:notesMasterId r:id="rId3"/>
  </p:notesMasterIdLst>
  <p:sldIdLst>
    <p:sldId id="257" r:id="rId2"/>
  </p:sldIdLst>
  <p:sldSz cx="12801600" cy="19202400"/>
  <p:notesSz cx="6715125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2" userDrawn="1">
          <p15:clr>
            <a:srgbClr val="A4A3A4"/>
          </p15:clr>
        </p15:guide>
        <p15:guide id="2" orient="horz" pos="11783" userDrawn="1">
          <p15:clr>
            <a:srgbClr val="A4A3A4"/>
          </p15:clr>
        </p15:guide>
        <p15:guide id="3" orient="horz" pos="816" userDrawn="1">
          <p15:clr>
            <a:srgbClr val="A4A3A4"/>
          </p15:clr>
        </p15:guide>
        <p15:guide id="4" pos="78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A7C4FF"/>
    <a:srgbClr val="000000"/>
    <a:srgbClr val="FFFFFF"/>
    <a:srgbClr val="002164"/>
    <a:srgbClr val="0046D2"/>
    <a:srgbClr val="C0C0C0"/>
    <a:srgbClr val="FF0000"/>
    <a:srgbClr val="698ED9"/>
    <a:srgbClr val="003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5932" autoAdjust="0"/>
  </p:normalViewPr>
  <p:slideViewPr>
    <p:cSldViewPr snapToGrid="0">
      <p:cViewPr>
        <p:scale>
          <a:sx n="100" d="100"/>
          <a:sy n="100" d="100"/>
        </p:scale>
        <p:origin x="-828" y="-4044"/>
      </p:cViewPr>
      <p:guideLst>
        <p:guide orient="horz" pos="2832"/>
        <p:guide orient="horz" pos="11783"/>
        <p:guide orient="horz" pos="816"/>
        <p:guide pos="78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3450" y="692150"/>
            <a:ext cx="23098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1pPr>
    <a:lvl2pPr marL="477883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2pPr>
    <a:lvl3pPr marL="955766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3pPr>
    <a:lvl4pPr marL="1433650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4pPr>
    <a:lvl5pPr marL="1911534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5pPr>
    <a:lvl6pPr marL="2389415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6pPr>
    <a:lvl7pPr marL="2867301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7pPr>
    <a:lvl8pPr marL="3345187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8pPr>
    <a:lvl9pPr marL="3823070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3142616"/>
            <a:ext cx="9601200" cy="668528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0085706"/>
            <a:ext cx="9601200" cy="4636134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157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477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1022350"/>
            <a:ext cx="2760345" cy="162731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1022350"/>
            <a:ext cx="8121015" cy="1627314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930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255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4787268"/>
            <a:ext cx="11041380" cy="798766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12850498"/>
            <a:ext cx="11041380" cy="4200524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92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5111750"/>
            <a:ext cx="5440680" cy="121837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5111750"/>
            <a:ext cx="5440680" cy="121837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23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1022352"/>
            <a:ext cx="11041380" cy="37115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4707256"/>
            <a:ext cx="5415676" cy="230695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7014210"/>
            <a:ext cx="5415676" cy="103168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4707256"/>
            <a:ext cx="5442347" cy="230695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7014210"/>
            <a:ext cx="5442347" cy="103168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6179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899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117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1280160"/>
            <a:ext cx="4128849" cy="4480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2764791"/>
            <a:ext cx="6480810" cy="13646150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5760720"/>
            <a:ext cx="4128849" cy="10672446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4976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1280160"/>
            <a:ext cx="4128849" cy="4480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2764791"/>
            <a:ext cx="6480810" cy="13646150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5760720"/>
            <a:ext cx="4128849" cy="10672446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47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1022352"/>
            <a:ext cx="11041380" cy="3711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5111750"/>
            <a:ext cx="11041380" cy="121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17797781"/>
            <a:ext cx="288036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17797781"/>
            <a:ext cx="432054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17797781"/>
            <a:ext cx="288036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1240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5585596" y="6652718"/>
            <a:ext cx="1630403" cy="1105673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6674" y="5111751"/>
            <a:ext cx="12141712" cy="146322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marR="0" indent="0" algn="just"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15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Abstract</a:t>
            </a:r>
            <a:r>
              <a:rPr lang="en-GB" sz="1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endParaRPr lang="en-US" sz="1200" i="1" dirty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just">
              <a:buNone/>
            </a:pPr>
            <a:r>
              <a:rPr lang="en-US" sz="1500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Abstract</a:t>
            </a:r>
            <a:r>
              <a:rPr lang="en-US" sz="15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must be written in Times New Roman, font 9. </a:t>
            </a:r>
            <a:r>
              <a:rPr lang="en-US" sz="1500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These instructions give you guidelines for preparing papers for 7</a:t>
            </a:r>
            <a:r>
              <a:rPr lang="en-US" sz="15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th</a:t>
            </a:r>
            <a:r>
              <a:rPr lang="en-US" sz="1500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International Conference on Reliability and Safety Engineering (ICRSE). Use this document as a template if you are using Microsoft Word. </a:t>
            </a:r>
            <a:endParaRPr lang="en-US" sz="1500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375495" y="2017801"/>
            <a:ext cx="10050607" cy="2882900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21679" tIns="10839" rIns="21679" bIns="10839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3000"/>
              </a:spcBef>
              <a:spcAft>
                <a:spcPts val="2400"/>
              </a:spcAft>
            </a:pPr>
            <a:r>
              <a:rPr lang="en-GB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Poster Papers </a:t>
            </a:r>
            <a:r>
              <a:rPr lang="en-GB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Style and Format- (Title)</a:t>
            </a:r>
            <a:endParaRPr lang="en-US" sz="3600" b="1" dirty="0"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Author's Name</a:t>
            </a:r>
            <a:r>
              <a:rPr lang="en-US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1*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, Author's Name </a:t>
            </a:r>
            <a:r>
              <a:rPr lang="en-US" b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2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ctr">
              <a:spcBef>
                <a:spcPts val="600"/>
              </a:spcBef>
            </a:pP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1-Department, Institution, City, State, Country (Times New Roman </a:t>
            </a:r>
            <a:r>
              <a:rPr lang="en-US" sz="1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12 </a:t>
            </a:r>
            <a:r>
              <a:rPr lang="en-US" sz="1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pt</a:t>
            </a: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, Bold)</a:t>
            </a:r>
          </a:p>
          <a:p>
            <a:pPr algn="ctr"/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2-Department, Institution, City, State, Country (Times New Roman </a:t>
            </a:r>
            <a:r>
              <a:rPr lang="en-US" sz="1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12 </a:t>
            </a:r>
            <a:r>
              <a:rPr lang="en-US" sz="1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pt</a:t>
            </a: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, Bold)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23" name="Snip and Round Single Corner Rectangle 22"/>
          <p:cNvSpPr/>
          <p:nvPr/>
        </p:nvSpPr>
        <p:spPr>
          <a:xfrm>
            <a:off x="356674" y="6952795"/>
            <a:ext cx="5797384" cy="4205832"/>
          </a:xfrm>
          <a:prstGeom prst="snipRoundRect">
            <a:avLst>
              <a:gd name="adj1" fmla="val 13806"/>
              <a:gd name="adj2" fmla="val 30846"/>
            </a:avLst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en-US" sz="13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1- Introduction </a:t>
            </a:r>
            <a:r>
              <a:rPr lang="en-US" sz="1300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(Times </a:t>
            </a:r>
            <a:r>
              <a:rPr lang="en-US" sz="13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13, </a:t>
            </a:r>
            <a:r>
              <a:rPr lang="en-US" sz="1300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Bold, Center</a:t>
            </a:r>
            <a:r>
              <a:rPr lang="en-US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)</a:t>
            </a:r>
            <a:endParaRPr lang="en-US" sz="1300" b="1" dirty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just">
              <a:spcAft>
                <a:spcPts val="300"/>
              </a:spcAft>
            </a:pPr>
            <a:r>
              <a:rPr lang="en-GB" sz="1300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The authors of English papers must submit their manuscript in </a:t>
            </a:r>
            <a:r>
              <a:rPr lang="en-GB" sz="13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Microsoft Word 2016 ®.</a:t>
            </a:r>
            <a:endParaRPr lang="en-US" sz="1300" dirty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just"/>
            <a:r>
              <a:rPr lang="en-US" sz="1300" dirty="0">
                <a:latin typeface="Times New Roman" panose="02020603050405020304" pitchFamily="18" charset="0"/>
                <a:ea typeface="-윤명조120"/>
                <a:cs typeface="B Mitra" panose="00000400000000000000" pitchFamily="2" charset="-78"/>
              </a:rPr>
              <a:t>The author(s) is requested to prepare the final </a:t>
            </a:r>
            <a:r>
              <a:rPr lang="en-US" sz="1300" dirty="0">
                <a:solidFill>
                  <a:srgbClr val="FF0000"/>
                </a:solidFill>
                <a:latin typeface="Times New Roman" panose="02020603050405020304" pitchFamily="18" charset="0"/>
                <a:ea typeface="-윤명조120"/>
                <a:cs typeface="B Mitra" panose="00000400000000000000" pitchFamily="2" charset="-78"/>
              </a:rPr>
              <a:t>two-column camera-ready version</a:t>
            </a:r>
            <a:r>
              <a:rPr lang="en-US" sz="1300" dirty="0">
                <a:latin typeface="Times New Roman" panose="02020603050405020304" pitchFamily="18" charset="0"/>
                <a:ea typeface="-윤명조120"/>
                <a:cs typeface="B Mitra" panose="00000400000000000000" pitchFamily="2" charset="-78"/>
              </a:rPr>
              <a:t>; the author(s) must follow these instructions strictly in order to maintain the high standard of the journal</a:t>
            </a:r>
            <a:r>
              <a:rPr lang="en-US" sz="1300" dirty="0" smtClean="0">
                <a:latin typeface="Times New Roman" panose="02020603050405020304" pitchFamily="18" charset="0"/>
                <a:ea typeface="-윤명조120"/>
                <a:cs typeface="B Mitra" panose="00000400000000000000" pitchFamily="2" charset="-78"/>
              </a:rPr>
              <a:t>.</a:t>
            </a:r>
            <a:endParaRPr lang="en-US" sz="1300" dirty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27" name="Snip and Round Single Corner Rectangle 26"/>
          <p:cNvSpPr/>
          <p:nvPr/>
        </p:nvSpPr>
        <p:spPr>
          <a:xfrm flipH="1">
            <a:off x="6565896" y="6952795"/>
            <a:ext cx="5932487" cy="5631088"/>
          </a:xfrm>
          <a:prstGeom prst="snipRoundRect">
            <a:avLst>
              <a:gd name="adj1" fmla="val 15618"/>
              <a:gd name="adj2" fmla="val 23368"/>
            </a:avLst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endParaRPr lang="en-US" sz="13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en-US" sz="13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3- Research Results</a:t>
            </a:r>
            <a:endParaRPr lang="en-US" sz="1300" b="1" dirty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just">
              <a:spcAft>
                <a:spcPts val="300"/>
              </a:spcAft>
            </a:pPr>
            <a:r>
              <a:rPr lang="en-US" sz="1300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The results along with the findings (extractive tables and figures) are given in this section.</a:t>
            </a:r>
          </a:p>
        </p:txBody>
      </p:sp>
      <p:pic>
        <p:nvPicPr>
          <p:cNvPr id="12" name="Picture 11" descr="P:\ICRSE2023\Template\sarbarg MAGHALAT  ICRSE02-1401 eng final.t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801600" cy="193071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ontent Placeholder 6"/>
          <p:cNvSpPr>
            <a:spLocks noGrp="1"/>
          </p:cNvSpPr>
          <p:nvPr>
            <p:ph sz="half" idx="2"/>
          </p:nvPr>
        </p:nvSpPr>
        <p:spPr>
          <a:xfrm>
            <a:off x="6551385" y="12830629"/>
            <a:ext cx="5932489" cy="3396338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3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4- Conclusion &amp; Discussion</a:t>
            </a:r>
            <a:endParaRPr lang="en-US" sz="1300" b="1" dirty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just">
              <a:spcAft>
                <a:spcPts val="300"/>
              </a:spcAft>
              <a:buNone/>
            </a:pPr>
            <a:r>
              <a:rPr lang="en-US" sz="1300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Put the conclusion and discussion about the research in this section.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2" name="Round Single Corner Rectangle 1"/>
          <p:cNvSpPr/>
          <p:nvPr/>
        </p:nvSpPr>
        <p:spPr>
          <a:xfrm flipV="1">
            <a:off x="6565899" y="16473713"/>
            <a:ext cx="5932489" cy="2224441"/>
          </a:xfrm>
          <a:prstGeom prst="round1Rect">
            <a:avLst>
              <a:gd name="adj" fmla="val 18626"/>
            </a:avLst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endParaRPr lang="en-US" sz="13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8432" y="16468994"/>
            <a:ext cx="5797385" cy="1043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6012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3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5- Main References</a:t>
            </a:r>
          </a:p>
          <a:p>
            <a:pPr lvl="0" algn="just" defTabSz="960120">
              <a:lnSpc>
                <a:spcPct val="90000"/>
              </a:lnSpc>
              <a:spcBef>
                <a:spcPts val="1050"/>
              </a:spcBef>
              <a:spcAft>
                <a:spcPts val="300"/>
              </a:spcAft>
            </a:pPr>
            <a:r>
              <a:rPr lang="en-US" sz="1300" dirty="0">
                <a:solidFill>
                  <a:prstClr val="black"/>
                </a:solidFill>
                <a:latin typeface="Times New Roman" panose="02020603050405020304" pitchFamily="18" charset="0"/>
                <a:ea typeface="-윤명조120"/>
                <a:cs typeface="B Mitra" panose="00000400000000000000" pitchFamily="2" charset="-78"/>
              </a:rPr>
              <a:t>Enter the main sources and references used in the research (3 to 5 refs).</a:t>
            </a:r>
            <a:endParaRPr lang="en-US" sz="13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lvl="0" algn="just" defTabSz="960120">
              <a:lnSpc>
                <a:spcPct val="90000"/>
              </a:lnSpc>
              <a:spcBef>
                <a:spcPts val="1050"/>
              </a:spcBef>
            </a:pPr>
            <a:endParaRPr lang="en-US" sz="1400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674" y="11753829"/>
            <a:ext cx="55651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en-US" sz="1300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2- Fundamental &amp; Methodology</a:t>
            </a:r>
          </a:p>
          <a:p>
            <a:pPr algn="just">
              <a:spcAft>
                <a:spcPts val="300"/>
              </a:spcAft>
            </a:pPr>
            <a:r>
              <a:rPr lang="en-US" sz="1300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General information about the research method, analysis/modeling/simulation methods are given in this box.</a:t>
            </a:r>
            <a:endParaRPr lang="en-US" sz="1300" dirty="0">
              <a:cs typeface="B Nazanin" panose="00000400000000000000" pitchFamily="2" charset="-78"/>
            </a:endParaRPr>
          </a:p>
        </p:txBody>
      </p:sp>
      <p:sp>
        <p:nvSpPr>
          <p:cNvPr id="17" name="Round Single Corner Rectangle 16"/>
          <p:cNvSpPr/>
          <p:nvPr/>
        </p:nvSpPr>
        <p:spPr>
          <a:xfrm flipH="1" flipV="1">
            <a:off x="356674" y="11458702"/>
            <a:ext cx="5797384" cy="7239454"/>
          </a:xfrm>
          <a:prstGeom prst="round1Rect">
            <a:avLst>
              <a:gd name="adj" fmla="val 10106"/>
            </a:avLst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endParaRPr lang="en-US" sz="13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82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</TotalTime>
  <Words>227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Mitra</vt:lpstr>
      <vt:lpstr>B Nazanin</vt:lpstr>
      <vt:lpstr>B Titr</vt:lpstr>
      <vt:lpstr>Calibri</vt:lpstr>
      <vt:lpstr>Calibri Light</vt:lpstr>
      <vt:lpstr>Times New Roman</vt:lpstr>
      <vt:lpstr>-윤명조120</vt:lpstr>
      <vt:lpstr>Office Theme</vt:lpstr>
      <vt:lpstr>PowerPoint Presentation</vt:lpstr>
    </vt:vector>
  </TitlesOfParts>
  <Manager>M.Nadjafi</Manager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subject>پوستر</dc:subject>
  <dc:creator>M. Nadjafi</dc:creator>
  <cp:keywords>ICRSE2023</cp:keywords>
  <dc:description>©MegaPrint Inc. 2009</dc:description>
  <cp:lastModifiedBy>Samaneh Elahian</cp:lastModifiedBy>
  <cp:revision>191</cp:revision>
  <dcterms:created xsi:type="dcterms:W3CDTF">2008-12-04T00:20:37Z</dcterms:created>
  <dcterms:modified xsi:type="dcterms:W3CDTF">2023-04-26T13:19:35Z</dcterms:modified>
</cp:coreProperties>
</file>