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3" r:id="rId1"/>
  </p:sldMasterIdLst>
  <p:notesMasterIdLst>
    <p:notesMasterId r:id="rId3"/>
  </p:notesMasterIdLst>
  <p:sldIdLst>
    <p:sldId id="257" r:id="rId2"/>
  </p:sldIdLst>
  <p:sldSz cx="12801600" cy="19202400"/>
  <p:notesSz cx="6715125" cy="9239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32" userDrawn="1">
          <p15:clr>
            <a:srgbClr val="A4A3A4"/>
          </p15:clr>
        </p15:guide>
        <p15:guide id="2" orient="horz" pos="11783" userDrawn="1">
          <p15:clr>
            <a:srgbClr val="A4A3A4"/>
          </p15:clr>
        </p15:guide>
        <p15:guide id="3" orient="horz" pos="816" userDrawn="1">
          <p15:clr>
            <a:srgbClr val="A4A3A4"/>
          </p15:clr>
        </p15:guide>
        <p15:guide id="4" pos="787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A7C4FF"/>
    <a:srgbClr val="000000"/>
    <a:srgbClr val="FFFFFF"/>
    <a:srgbClr val="002164"/>
    <a:srgbClr val="0046D2"/>
    <a:srgbClr val="C0C0C0"/>
    <a:srgbClr val="FF0000"/>
    <a:srgbClr val="698ED9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5932" autoAdjust="0"/>
  </p:normalViewPr>
  <p:slideViewPr>
    <p:cSldViewPr snapToGrid="0">
      <p:cViewPr>
        <p:scale>
          <a:sx n="50" d="100"/>
          <a:sy n="50" d="100"/>
        </p:scale>
        <p:origin x="1188" y="-2946"/>
      </p:cViewPr>
      <p:guideLst>
        <p:guide orient="horz" pos="2832"/>
        <p:guide orient="horz" pos="11783"/>
        <p:guide orient="horz" pos="816"/>
        <p:guide pos="78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3450" y="692150"/>
            <a:ext cx="23098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1pPr>
    <a:lvl2pPr marL="477883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2pPr>
    <a:lvl3pPr marL="955766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3pPr>
    <a:lvl4pPr marL="1433650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4pPr>
    <a:lvl5pPr marL="1911534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5pPr>
    <a:lvl6pPr marL="2389415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6pPr>
    <a:lvl7pPr marL="2867301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7pPr>
    <a:lvl8pPr marL="3345187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8pPr>
    <a:lvl9pPr marL="3823070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3142616"/>
            <a:ext cx="9601200" cy="668528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0085706"/>
            <a:ext cx="9601200" cy="4636134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1571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1477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1022350"/>
            <a:ext cx="2760345" cy="162731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1022350"/>
            <a:ext cx="8121015" cy="1627314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9301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2255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4787268"/>
            <a:ext cx="11041380" cy="798766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12850498"/>
            <a:ext cx="11041380" cy="4200524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929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5111750"/>
            <a:ext cx="5440680" cy="121837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5111750"/>
            <a:ext cx="5440680" cy="121837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923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1022352"/>
            <a:ext cx="11041380" cy="37115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8" y="4707256"/>
            <a:ext cx="5415676" cy="230695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8" y="7014210"/>
            <a:ext cx="5415676" cy="103168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0" y="4707256"/>
            <a:ext cx="5442347" cy="2306954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0" y="7014210"/>
            <a:ext cx="5442347" cy="103168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179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8997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1174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280160"/>
            <a:ext cx="4128849" cy="4480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2764791"/>
            <a:ext cx="6480810" cy="13646150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5760720"/>
            <a:ext cx="4128849" cy="1067244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4976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1280160"/>
            <a:ext cx="4128849" cy="448056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2764791"/>
            <a:ext cx="6480810" cy="13646150"/>
          </a:xfrm>
        </p:spPr>
        <p:txBody>
          <a:bodyPr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5760720"/>
            <a:ext cx="4128849" cy="10672446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047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1022352"/>
            <a:ext cx="11041380" cy="3711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5111750"/>
            <a:ext cx="11041380" cy="1218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17797781"/>
            <a:ext cx="28803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17797781"/>
            <a:ext cx="432054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17797781"/>
            <a:ext cx="2880360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240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4" r:id="rId1"/>
    <p:sldLayoutId id="2147484345" r:id="rId2"/>
    <p:sldLayoutId id="2147484346" r:id="rId3"/>
    <p:sldLayoutId id="2147484347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54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5730378" y="6824483"/>
            <a:ext cx="1630403" cy="1105673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6673" y="5111751"/>
            <a:ext cx="12141715" cy="146322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fa-IR" sz="1400" b="1" dirty="0" smtClean="0">
                <a:cs typeface="B Nazanin" panose="00000400000000000000" pitchFamily="2" charset="-78"/>
              </a:rPr>
              <a:t>چکیده (حداکثر 500 کلمه)- </a:t>
            </a:r>
            <a:r>
              <a:rPr lang="en-US" sz="1400" dirty="0" smtClean="0">
                <a:cs typeface="B Nazanin" panose="00000400000000000000" pitchFamily="2" charset="-78"/>
              </a:rPr>
              <a:t>B </a:t>
            </a:r>
            <a:r>
              <a:rPr lang="en-US" sz="1400" dirty="0" err="1" smtClean="0">
                <a:cs typeface="B Nazanin" panose="00000400000000000000" pitchFamily="2" charset="-78"/>
              </a:rPr>
              <a:t>Nazanin</a:t>
            </a:r>
            <a:r>
              <a:rPr lang="en-US" sz="1400" dirty="0" smtClean="0">
                <a:cs typeface="B Nazanin" panose="00000400000000000000" pitchFamily="2" charset="-78"/>
              </a:rPr>
              <a:t> 14</a:t>
            </a:r>
            <a:endParaRPr lang="fa-IR" sz="1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ar-BH" sz="1400" dirty="0" smtClean="0">
                <a:cs typeface="B Nazanin" panose="00000400000000000000" pitchFamily="2" charset="-78"/>
              </a:rPr>
              <a:t>به‌منظور يكسان‌سازي مجموعه </a:t>
            </a:r>
            <a:r>
              <a:rPr lang="fa-IR" sz="1400" dirty="0" smtClean="0">
                <a:cs typeface="B Nazanin" panose="00000400000000000000" pitchFamily="2" charset="-78"/>
              </a:rPr>
              <a:t>مقالات، </a:t>
            </a:r>
            <a:r>
              <a:rPr lang="ar-BH" sz="1400" dirty="0" smtClean="0">
                <a:cs typeface="B Nazanin" panose="00000400000000000000" pitchFamily="2" charset="-78"/>
              </a:rPr>
              <a:t>لازم است كه همة مقالات پوستری با طرحي را با طرح مورد قبول </a:t>
            </a:r>
            <a:r>
              <a:rPr lang="fa-IR" sz="1400" dirty="0" smtClean="0">
                <a:cs typeface="B Nazanin" panose="00000400000000000000" pitchFamily="2" charset="-78"/>
              </a:rPr>
              <a:t>کنفرانس</a:t>
            </a:r>
            <a:r>
              <a:rPr lang="ar-BH" sz="1400" dirty="0" smtClean="0">
                <a:cs typeface="B Nazanin" panose="00000400000000000000" pitchFamily="2" charset="-78"/>
              </a:rPr>
              <a:t> تهيه نمايند. توجه شود كه فرمت ظاهري اين راهنما و</a:t>
            </a:r>
            <a:r>
              <a:rPr lang="fa-IR" sz="1400" dirty="0" smtClean="0">
                <a:cs typeface="B Nazanin" panose="00000400000000000000" pitchFamily="2" charset="-78"/>
              </a:rPr>
              <a:t> </a:t>
            </a:r>
            <a:r>
              <a:rPr lang="ar-BH" sz="1400" dirty="0" smtClean="0">
                <a:cs typeface="B Nazanin" panose="00000400000000000000" pitchFamily="2" charset="-78"/>
              </a:rPr>
              <a:t>يكسان و كاملاً هماهنگ تهيه و تايپ شوند. (رنگ‌بندی، جانمایی مطالب، تعداد و اندازه ستون‌های پوستر و نوع محتوای آن‌ها طبق سلیقه نگارنده مقاله است). اين راهنما به نويسندگان كمك مي‌كند تا نگارش</a:t>
            </a:r>
            <a:r>
              <a:rPr lang="fa-IR" sz="1400" dirty="0" smtClean="0">
                <a:cs typeface="B Nazanin" panose="00000400000000000000" pitchFamily="2" charset="-78"/>
              </a:rPr>
              <a:t> </a:t>
            </a:r>
            <a:r>
              <a:rPr lang="ar-BH" sz="1400" dirty="0" smtClean="0">
                <a:cs typeface="B Nazanin" panose="00000400000000000000" pitchFamily="2" charset="-78"/>
              </a:rPr>
              <a:t>مقالة خود </a:t>
            </a:r>
            <a:r>
              <a:rPr lang="fa-IR" sz="1400" dirty="0" smtClean="0">
                <a:cs typeface="B Nazanin" panose="00000400000000000000" pitchFamily="2" charset="-78"/>
              </a:rPr>
              <a:t>را </a:t>
            </a:r>
            <a:r>
              <a:rPr lang="ar-BH" sz="1400" dirty="0" smtClean="0">
                <a:cs typeface="B Nazanin" panose="00000400000000000000" pitchFamily="2" charset="-78"/>
              </a:rPr>
              <a:t>منطبق بر دستورالعمل مورد قبول کنفرانس </a:t>
            </a:r>
            <a:r>
              <a:rPr lang="fa-IR" sz="1400" dirty="0" smtClean="0">
                <a:cs typeface="B Nazanin" panose="00000400000000000000" pitchFamily="2" charset="-78"/>
              </a:rPr>
              <a:t>تهیه کنند</a:t>
            </a:r>
            <a:r>
              <a:rPr lang="ar-BH" sz="1400" dirty="0" smtClean="0">
                <a:cs typeface="B Nazanin" panose="00000400000000000000" pitchFamily="2" charset="-78"/>
              </a:rPr>
              <a:t>. </a:t>
            </a:r>
            <a:endParaRPr lang="fa-IR" sz="1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1400" dirty="0" smtClean="0">
                <a:latin typeface="30"/>
                <a:cs typeface="B Nazanin" pitchFamily="2" charset="-78"/>
              </a:rPr>
              <a:t>اندازه پوستر باید در ابعاد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fa-IR" sz="1400" dirty="0" smtClean="0">
                <a:latin typeface="30"/>
                <a:cs typeface="B Nazanin" pitchFamily="2" charset="-78"/>
              </a:rPr>
              <a:t> باشد. ضروری است عنوان کنفرانس و لوگوهای بالای پوستر حفظ شود و تغییر نکند. </a:t>
            </a:r>
            <a:endParaRPr lang="en-US" sz="1400" dirty="0" smtClean="0">
              <a:latin typeface="30"/>
              <a:cs typeface="B Nazanin" pitchFamily="2" charset="-78"/>
            </a:endParaRPr>
          </a:p>
          <a:p>
            <a:pPr marL="0" indent="0" algn="just" rtl="1">
              <a:buNone/>
            </a:pPr>
            <a:endParaRPr lang="ar-BH" sz="1400" dirty="0" smtClean="0"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3" name="Content Placeholder 6"/>
          <p:cNvSpPr>
            <a:spLocks noGrp="1"/>
          </p:cNvSpPr>
          <p:nvPr>
            <p:ph sz="half" idx="2"/>
          </p:nvPr>
        </p:nvSpPr>
        <p:spPr>
          <a:xfrm>
            <a:off x="356673" y="12682817"/>
            <a:ext cx="5926138" cy="2971800"/>
          </a:xfrm>
          <a:ln>
            <a:solidFill>
              <a:schemeClr val="accent5">
                <a:lumMod val="75000"/>
              </a:schemeClr>
            </a:solidFill>
          </a:ln>
        </p:spPr>
        <p:txBody>
          <a:bodyPr/>
          <a:lstStyle/>
          <a:p>
            <a:pPr marL="0" indent="0" algn="just" rtl="1">
              <a:buNone/>
            </a:pPr>
            <a:r>
              <a:rPr lang="fa-IR" sz="1400" b="1" dirty="0" smtClean="0">
                <a:cs typeface="B Nazanin" panose="00000400000000000000" pitchFamily="2" charset="-78"/>
              </a:rPr>
              <a:t>4- نتیجه‌گیری</a:t>
            </a:r>
          </a:p>
          <a:p>
            <a:pPr marL="0" indent="0" algn="just" rtl="1">
              <a:buNone/>
              <a:tabLst>
                <a:tab pos="404813" algn="l"/>
              </a:tabLst>
            </a:pPr>
            <a:r>
              <a:rPr lang="fa-IR" sz="1400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	</a:t>
            </a:r>
            <a:r>
              <a:rPr lang="fa-IR" sz="1400" dirty="0" smtClean="0">
                <a:cs typeface="B Nazanin" panose="00000400000000000000" pitchFamily="2" charset="-78"/>
              </a:rPr>
              <a:t>وجود بخش جمع‌بندي و نتيجه‌گيري پس از متن اصلي مقاله الزامي است.</a:t>
            </a:r>
          </a:p>
          <a:p>
            <a:pPr marL="0" indent="0" algn="just" rtl="1">
              <a:buNone/>
              <a:tabLst>
                <a:tab pos="404813" algn="l"/>
              </a:tabLst>
            </a:pPr>
            <a:endParaRPr lang="ar-SA" sz="1400" dirty="0">
              <a:solidFill>
                <a:prstClr val="black"/>
              </a:solidFill>
              <a:latin typeface="30"/>
              <a:cs typeface="B Nazanin" pitchFamily="2" charset="-78"/>
            </a:endParaRPr>
          </a:p>
          <a:p>
            <a:pPr marL="0" indent="0" algn="just" rtl="1">
              <a:buNone/>
            </a:pP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1375495" y="1930717"/>
            <a:ext cx="10050607" cy="2882900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21679" tIns="10839" rIns="21679" bIns="10839" numCol="1" rtlCol="0" anchor="ctr" anchorCtr="0" compatLnSpc="1">
            <a:prstTxWarp prst="textNoShape">
              <a:avLst/>
            </a:prstTxWarp>
          </a:bodyPr>
          <a:lstStyle/>
          <a:p>
            <a:pPr algn="ctr" defTabSz="828978" rtl="1"/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(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عنوان مقاله </a:t>
            </a:r>
            <a:r>
              <a:rPr lang="fa-IR" sz="36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با </a:t>
            </a:r>
            <a:r>
              <a:rPr lang="fa-IR" sz="3600" b="1" dirty="0">
                <a:solidFill>
                  <a:schemeClr val="tx1"/>
                </a:solidFill>
                <a:cs typeface="B Nazanin" panose="00000400000000000000" pitchFamily="2" charset="-78"/>
              </a:rPr>
              <a:t>قلم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</a:t>
            </a:r>
            <a:r>
              <a:rPr lang="fa-IR" sz="28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  <a:endParaRPr lang="en-US" sz="28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ctr" defTabSz="828978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----- يک سطر فاصله -----</a:t>
            </a:r>
          </a:p>
          <a:p>
            <a:pPr algn="ctr" defTabSz="828978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نام و نام خانوادگي نويسنده اول </a:t>
            </a:r>
            <a:r>
              <a:rPr lang="fa-IR" sz="2000" baseline="30000" dirty="0" smtClean="0">
                <a:solidFill>
                  <a:schemeClr val="tx1"/>
                </a:solidFill>
                <a:cs typeface="B Nazanin" pitchFamily="2" charset="-78"/>
              </a:rPr>
              <a:t>*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، نويسنده دوم، از ذكر عناويني نظير مهندس و يا دكتر و ... در ابتداي اسامي خودداري شود</a:t>
            </a:r>
          </a:p>
          <a:p>
            <a:pPr algn="ctr" defTabSz="828978" rtl="1"/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نام و نام خانوادگي نويسندگان به صورت کامل ذکر شود. (همراه با پسوند) </a:t>
            </a:r>
          </a:p>
          <a:p>
            <a:pPr algn="ctr" defTabSz="828978" rtl="1"/>
            <a:r>
              <a:rPr lang="fa-IR" sz="800" dirty="0" smtClean="0">
                <a:solidFill>
                  <a:schemeClr val="tx1"/>
                </a:solidFill>
                <a:cs typeface="B Nazanin" pitchFamily="2" charset="-78"/>
              </a:rPr>
              <a:t>.</a:t>
            </a:r>
            <a:endParaRPr lang="en-US" sz="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ctr" defTabSz="828978" rtl="1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*- نويسنده مسئول: درجه علمي و رشته تخصصي (يا سمت كاري) نويسنده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اول</a:t>
            </a:r>
            <a:endParaRPr lang="fa-IR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828978" rtl="1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2- درجه علمي و رشته تخصصي (يا سمت كاري) نويسنده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دوم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  <a:p>
            <a:pPr algn="ctr" defTabSz="828978" rtl="1"/>
            <a:r>
              <a:rPr lang="fa-IR" dirty="0">
                <a:solidFill>
                  <a:schemeClr val="tx1"/>
                </a:solidFill>
                <a:cs typeface="B Nazanin" pitchFamily="2" charset="-78"/>
              </a:rPr>
              <a:t>آدرس پست الكترونيك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733"/>
            <a:ext cx="12801599" cy="1717167"/>
          </a:xfrm>
          <a:prstGeom prst="rect">
            <a:avLst/>
          </a:prstGeom>
        </p:spPr>
      </p:pic>
      <p:sp>
        <p:nvSpPr>
          <p:cNvPr id="23" name="Snip and Round Single Corner Rectangle 22"/>
          <p:cNvSpPr/>
          <p:nvPr/>
        </p:nvSpPr>
        <p:spPr>
          <a:xfrm>
            <a:off x="356673" y="6952795"/>
            <a:ext cx="5926139" cy="5433439"/>
          </a:xfrm>
          <a:prstGeom prst="snipRoundRect">
            <a:avLst>
              <a:gd name="adj1" fmla="val 13690"/>
              <a:gd name="adj2" fmla="val 24984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en-US" sz="1400" b="1" dirty="0" smtClean="0">
                <a:cs typeface="B Nazanin" panose="00000400000000000000" pitchFamily="2" charset="-78"/>
              </a:rPr>
              <a:t>              </a:t>
            </a:r>
            <a:r>
              <a:rPr lang="fa-IR" sz="1400" b="1" dirty="0" smtClean="0">
                <a:cs typeface="B Nazanin" panose="00000400000000000000" pitchFamily="2" charset="-78"/>
              </a:rPr>
              <a:t>3- نتایج و تحلیل</a:t>
            </a:r>
          </a:p>
          <a:p>
            <a:pPr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en-US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    </a:t>
            </a:r>
            <a:r>
              <a:rPr lang="ar-SA" sz="1400" dirty="0" smtClean="0">
                <a:solidFill>
                  <a:prstClr val="black"/>
                </a:solidFill>
                <a:latin typeface="30"/>
                <a:cs typeface="B Nazanin" pitchFamily="2" charset="-78"/>
              </a:rPr>
              <a:t>عکس</a:t>
            </a:r>
            <a:r>
              <a:rPr lang="fa-IR" sz="1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1400" dirty="0">
                <a:solidFill>
                  <a:prstClr val="black"/>
                </a:solidFill>
                <a:latin typeface="30"/>
                <a:cs typeface="B Nazanin" pitchFamily="2" charset="-78"/>
              </a:rPr>
              <a:t>ها و تصاویر از نظر اندازه و وضوح به صورت شفاف و گویا تنظیم شوند. تمامی شکل</a:t>
            </a:r>
            <a:r>
              <a:rPr lang="fa-IR" sz="1400" dirty="0">
                <a:solidFill>
                  <a:prstClr val="black"/>
                </a:solidFill>
                <a:latin typeface="30"/>
                <a:cs typeface="B Nazanin" pitchFamily="2" charset="-78"/>
              </a:rPr>
              <a:t>‌</a:t>
            </a:r>
            <a:r>
              <a:rPr lang="ar-SA" sz="1400" dirty="0">
                <a:solidFill>
                  <a:prstClr val="black"/>
                </a:solidFill>
                <a:latin typeface="30"/>
                <a:cs typeface="B Nazanin" pitchFamily="2" charset="-78"/>
              </a:rPr>
              <a:t>ها و جداول ارائه شده باید داراي عنوان و ارجاع به منابع باشند.</a:t>
            </a:r>
          </a:p>
          <a:p>
            <a:pPr algn="just" defTabSz="960120" rtl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</a:pPr>
            <a:endParaRPr lang="en-US" sz="14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Snip and Round Single Corner Rectangle 26"/>
          <p:cNvSpPr/>
          <p:nvPr/>
        </p:nvSpPr>
        <p:spPr>
          <a:xfrm flipH="1">
            <a:off x="6591298" y="6952795"/>
            <a:ext cx="5907090" cy="3599091"/>
          </a:xfrm>
          <a:prstGeom prst="snipRoundRect">
            <a:avLst>
              <a:gd name="adj1" fmla="val 21053"/>
              <a:gd name="adj2" fmla="val 37554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just" defTabSz="960120" rtl="1">
              <a:lnSpc>
                <a:spcPct val="90000"/>
              </a:lnSpc>
              <a:spcBef>
                <a:spcPts val="1050"/>
              </a:spcBef>
            </a:pPr>
            <a:endParaRPr lang="en-US" sz="900" b="1" dirty="0" smtClean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fa-IR" sz="1400" b="1" dirty="0" smtClean="0">
                <a:solidFill>
                  <a:prstClr val="black"/>
                </a:solidFill>
                <a:cs typeface="B Nazanin" panose="00000400000000000000" pitchFamily="2" charset="-78"/>
              </a:rPr>
              <a:t>1- </a:t>
            </a:r>
            <a:r>
              <a:rPr lang="fa-IR" sz="1400" b="1" dirty="0">
                <a:solidFill>
                  <a:prstClr val="black"/>
                </a:solidFill>
                <a:cs typeface="B Nazanin" panose="00000400000000000000" pitchFamily="2" charset="-78"/>
              </a:rPr>
              <a:t>مقدمه</a:t>
            </a:r>
          </a:p>
          <a:p>
            <a:pPr lvl="0"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اين راهنما به مؤلفين کمک مي‌نمايد تا در کوتاه‌ترين زمان و به بهترين روش ممکن مقالات خود را به گونه‌اي که مورد قبول کنفرانس قرار گيرد تهيه و ارائه نمايند. برای اعمال نیم فاصله در قالب پاورپوینت بایستی از کلید‌های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 (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Control+Shift+2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) </a:t>
            </a: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استفاده نمایید.</a:t>
            </a:r>
          </a:p>
          <a:p>
            <a:pPr lvl="0" indent="228600"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براي نگارش مقاله کامل به فارسي، باید از نرم‌افزار مايكروسافت پاورپوینت 2013 به بعد در محيط ويندوز با امكانات فارسي استفاده شود. نگارش به صورت دو ستوني با عرض و طول مشخص شده و با قلم (فونت) بی نازنين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 (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Nazanin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) </a:t>
            </a: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اندازه 1۴ براي فارسي و تايمز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 (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en-US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) ا</a:t>
            </a: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ندازه ۱۲ براي انگليسي، مي‌باشد. تنظيم صفحه بايد در اندازه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</a:t>
            </a:r>
            <a:r>
              <a:rPr lang="fa-IR" sz="1400" dirty="0">
                <a:solidFill>
                  <a:prstClr val="black"/>
                </a:solidFill>
                <a:cs typeface="B Nazanin" panose="00000400000000000000" pitchFamily="2" charset="-78"/>
              </a:rPr>
              <a:t> </a:t>
            </a: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و با فاصله از داخل و خارج كاغذ، با كناره‌هاي رديف شده، باشد. همچنين حاشيه لازم از بالا و پايين رعایت شود. عناوين بخش‌‌ها در پوستر با قلم نازنين 1۴ پررنگ با يك خط خالي فاصله از انتهاي متن بخش قبلي تايپ شده و به ترتیب از 1 شماره‌گذاري شوند. عناوین زیربخش‌ها با قلم نازنين ۱۲ پررنگ و بدون فاصله از متن قبلی درج گردد.</a:t>
            </a:r>
            <a:endParaRPr lang="fa-IR" sz="1400" dirty="0">
              <a:solidFill>
                <a:prstClr val="black"/>
              </a:solidFill>
              <a:cs typeface="B Nazanin" panose="00000400000000000000" pitchFamily="2" charset="-78"/>
            </a:endParaRPr>
          </a:p>
          <a:p>
            <a:pPr lvl="0" indent="228600" algn="just" defTabSz="960120" rtl="1">
              <a:lnSpc>
                <a:spcPct val="90000"/>
              </a:lnSpc>
              <a:spcBef>
                <a:spcPts val="1050"/>
              </a:spcBef>
            </a:pPr>
            <a:r>
              <a:rPr lang="ar-BH" sz="1400" dirty="0">
                <a:solidFill>
                  <a:prstClr val="black"/>
                </a:solidFill>
                <a:cs typeface="B Nazanin" panose="00000400000000000000" pitchFamily="2" charset="-78"/>
              </a:rPr>
              <a:t>به جز پاراگرافي كه بلافاصله پس از عنوان هر بخش يا زيربخش مي‌آيد، خط اول بقية پاراگراف‌‌ها بايد داراي تورفتگي به اندازة 7 ميلي‌متر باشد.</a:t>
            </a:r>
          </a:p>
        </p:txBody>
      </p:sp>
      <p:sp>
        <p:nvSpPr>
          <p:cNvPr id="12" name="Round Single Corner Rectangle 11"/>
          <p:cNvSpPr/>
          <p:nvPr/>
        </p:nvSpPr>
        <p:spPr>
          <a:xfrm flipH="1" flipV="1">
            <a:off x="356673" y="15951200"/>
            <a:ext cx="5926137" cy="2746956"/>
          </a:xfrm>
          <a:prstGeom prst="round1Rect">
            <a:avLst>
              <a:gd name="adj" fmla="val 23357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673" y="16031731"/>
            <a:ext cx="59261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>
                <a:cs typeface="B Nazanin" panose="00000400000000000000" pitchFamily="2" charset="-78"/>
              </a:rPr>
              <a:t>5- منابع اصلی</a:t>
            </a:r>
          </a:p>
          <a:p>
            <a:pPr algn="just" rtl="1">
              <a:tabLst>
                <a:tab pos="404813" algn="l"/>
              </a:tabLst>
            </a:pPr>
            <a:r>
              <a:rPr lang="fa-IR" sz="1400" dirty="0">
                <a:latin typeface="Times New Roman" panose="02020603050405020304" pitchFamily="18" charset="0"/>
                <a:cs typeface="B Nazanin" panose="00000400000000000000" pitchFamily="2" charset="-78"/>
              </a:rPr>
              <a:t>	</a:t>
            </a:r>
            <a:r>
              <a:rPr lang="fa-IR" sz="1400" dirty="0">
                <a:cs typeface="B Nazanin" panose="00000400000000000000" pitchFamily="2" charset="-78"/>
              </a:rPr>
              <a:t>مراجع اصلی در انتهاي مقاله به همان ترتيبي كه در متن پوستر به آنها ارجاع مي‌شود، آورده شوند (3 تا 5 مرجع).</a:t>
            </a:r>
          </a:p>
          <a:p>
            <a:endParaRPr lang="en-US" dirty="0"/>
          </a:p>
        </p:txBody>
      </p:sp>
      <p:sp>
        <p:nvSpPr>
          <p:cNvPr id="15" name="Round Single Corner Rectangle 14"/>
          <p:cNvSpPr/>
          <p:nvPr/>
        </p:nvSpPr>
        <p:spPr>
          <a:xfrm flipV="1">
            <a:off x="6591299" y="10827657"/>
            <a:ext cx="5907090" cy="7870499"/>
          </a:xfrm>
          <a:prstGeom prst="round1Rect">
            <a:avLst>
              <a:gd name="adj" fmla="val 11528"/>
            </a:avLst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endParaRPr lang="en-US" sz="1300" b="1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B Mitra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1298" y="11145422"/>
            <a:ext cx="590709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1400" b="1" dirty="0">
                <a:cs typeface="B Nazanin" panose="00000400000000000000" pitchFamily="2" charset="-78"/>
              </a:rPr>
              <a:t>2- مبانی و روش تحقیق</a:t>
            </a:r>
          </a:p>
          <a:p>
            <a:pPr algn="just" rtl="1"/>
            <a:r>
              <a:rPr lang="ar-BH" sz="1400" dirty="0">
                <a:cs typeface="B Nazanin" panose="00000400000000000000" pitchFamily="2" charset="-78"/>
              </a:rPr>
              <a:t>محتواي پوستر به زبان فارسی و یا انگلیسی نوشته شده و از لحاظ املایی و نگارشی به دقت تصحیح گردد.</a:t>
            </a:r>
          </a:p>
          <a:p>
            <a:pPr algn="just" rtl="1"/>
            <a:r>
              <a:rPr lang="ar-BH" sz="1400" dirty="0">
                <a:cs typeface="B Nazanin" panose="00000400000000000000" pitchFamily="2" charset="-78"/>
              </a:rPr>
              <a:t>صفحات پوستر باید به گونه</a:t>
            </a:r>
            <a:r>
              <a:rPr lang="fa-IR" sz="1400" dirty="0">
                <a:cs typeface="B Nazanin" panose="00000400000000000000" pitchFamily="2" charset="-78"/>
              </a:rPr>
              <a:t>‌</a:t>
            </a:r>
            <a:r>
              <a:rPr lang="ar-BH" sz="1400" dirty="0">
                <a:cs typeface="B Nazanin" panose="00000400000000000000" pitchFamily="2" charset="-78"/>
              </a:rPr>
              <a:t>اي طراحی شود که بدون حضور ارائه</a:t>
            </a:r>
            <a:r>
              <a:rPr lang="fa-IR" sz="1400" dirty="0">
                <a:cs typeface="B Nazanin" panose="00000400000000000000" pitchFamily="2" charset="-78"/>
              </a:rPr>
              <a:t>‌</a:t>
            </a:r>
            <a:r>
              <a:rPr lang="ar-BH" sz="1400" dirty="0">
                <a:cs typeface="B Nazanin" panose="00000400000000000000" pitchFamily="2" charset="-78"/>
              </a:rPr>
              <a:t>کننده پوستر نیز قابل فهم باشد. نوشته پوستر باید کوتاه و بجا باشند. نوشته</a:t>
            </a:r>
            <a:r>
              <a:rPr lang="fa-IR" sz="1400" dirty="0">
                <a:cs typeface="B Nazanin" panose="00000400000000000000" pitchFamily="2" charset="-78"/>
              </a:rPr>
              <a:t>‌</a:t>
            </a:r>
            <a:r>
              <a:rPr lang="ar-BH" sz="1400" dirty="0">
                <a:cs typeface="B Nazanin" panose="00000400000000000000" pitchFamily="2" charset="-78"/>
              </a:rPr>
              <a:t>ها باید به اساسی</a:t>
            </a:r>
            <a:r>
              <a:rPr lang="fa-IR" sz="1400" dirty="0">
                <a:cs typeface="B Nazanin" panose="00000400000000000000" pitchFamily="2" charset="-78"/>
              </a:rPr>
              <a:t>‌</a:t>
            </a:r>
            <a:r>
              <a:rPr lang="ar-BH" sz="1400" dirty="0">
                <a:cs typeface="B Nazanin" panose="00000400000000000000" pitchFamily="2" charset="-78"/>
              </a:rPr>
              <a:t>ترین اقلام محدود شوند و افکار مطرح شده باید ابتدا به قالب متناسبی متشکل از متن، جدول و یا تصویر مفهوم</a:t>
            </a:r>
            <a:r>
              <a:rPr lang="fa-IR" sz="1400" dirty="0">
                <a:cs typeface="B Nazanin" panose="00000400000000000000" pitchFamily="2" charset="-78"/>
              </a:rPr>
              <a:t>‌</a:t>
            </a:r>
            <a:r>
              <a:rPr lang="ar-BH" sz="1400" dirty="0">
                <a:cs typeface="B Nazanin" panose="00000400000000000000" pitchFamily="2" charset="-78"/>
              </a:rPr>
              <a:t>سازي شوند و سپس به نحو مناسبی در پوستر اجرا </a:t>
            </a:r>
            <a:r>
              <a:rPr lang="fa-IR" sz="1400" dirty="0">
                <a:cs typeface="B Nazanin" panose="00000400000000000000" pitchFamily="2" charset="-78"/>
              </a:rPr>
              <a:t>و پیاده‌سازی </a:t>
            </a:r>
            <a:r>
              <a:rPr lang="ar-BH" sz="1400" dirty="0">
                <a:cs typeface="B Nazanin" panose="00000400000000000000" pitchFamily="2" charset="-78"/>
              </a:rPr>
              <a:t>گردند</a:t>
            </a:r>
            <a:r>
              <a:rPr lang="ar-BH" sz="1400" dirty="0" smtClean="0">
                <a:cs typeface="B Nazanin" panose="00000400000000000000" pitchFamily="2" charset="-78"/>
              </a:rPr>
              <a:t>.</a:t>
            </a:r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en-US" sz="1400" dirty="0">
              <a:cs typeface="B Nazanin" panose="00000400000000000000" pitchFamily="2" charset="-78"/>
            </a:endParaRPr>
          </a:p>
          <a:p>
            <a:pPr algn="just" rtl="1"/>
            <a:endParaRPr lang="en-US" sz="1400" dirty="0" smtClean="0">
              <a:cs typeface="B Nazanin" panose="00000400000000000000" pitchFamily="2" charset="-78"/>
            </a:endParaRPr>
          </a:p>
          <a:p>
            <a:pPr algn="just" rtl="1"/>
            <a:endParaRPr lang="ar-BH" sz="1400" dirty="0">
              <a:cs typeface="B Nazanin" panose="00000400000000000000" pitchFamily="2" charset="-78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982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</TotalTime>
  <Words>564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30</vt:lpstr>
      <vt:lpstr>Arial</vt:lpstr>
      <vt:lpstr>B Mitra</vt:lpstr>
      <vt:lpstr>B Nazanin</vt:lpstr>
      <vt:lpstr>B Titr</vt:lpstr>
      <vt:lpstr>Calibri</vt:lpstr>
      <vt:lpstr>Calibri Light</vt:lpstr>
      <vt:lpstr>Times New Roman</vt:lpstr>
      <vt:lpstr>Office Theme</vt:lpstr>
      <vt:lpstr>PowerPoint Presentation</vt:lpstr>
    </vt:vector>
  </TitlesOfParts>
  <Manager>M.Nadjafi</Manager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subject>پوستر</dc:subject>
  <dc:creator>M. Nadjafi</dc:creator>
  <cp:keywords>ICRSE2023</cp:keywords>
  <dc:description>©MegaPrint Inc. 2009</dc:description>
  <cp:lastModifiedBy>Samaneh Elahian</cp:lastModifiedBy>
  <cp:revision>182</cp:revision>
  <dcterms:created xsi:type="dcterms:W3CDTF">2008-12-04T00:20:37Z</dcterms:created>
  <dcterms:modified xsi:type="dcterms:W3CDTF">2023-04-26T06:20:24Z</dcterms:modified>
</cp:coreProperties>
</file>